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y="5143500" cx="9144000"/>
  <p:notesSz cx="6858000" cy="9144000"/>
  <p:embeddedFontLst>
    <p:embeddedFont>
      <p:font typeface="Raleway"/>
      <p:regular r:id="rId41"/>
      <p:bold r:id="rId42"/>
      <p:italic r:id="rId43"/>
      <p:boldItalic r:id="rId44"/>
    </p:embeddedFont>
    <p:embeddedFont>
      <p:font typeface="Roboto"/>
      <p:regular r:id="rId45"/>
      <p:bold r:id="rId46"/>
      <p:italic r:id="rId47"/>
      <p:boldItalic r:id="rId48"/>
    </p:embeddedFont>
    <p:embeddedFont>
      <p:font typeface="Lat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8FDE0F0-03B1-4135-B853-BA3349C2CBE6}">
  <a:tblStyle styleId="{38FDE0F0-03B1-4135-B853-BA3349C2CB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font" Target="fonts/Raleway-bold.fntdata"/><Relationship Id="rId41" Type="http://schemas.openxmlformats.org/officeDocument/2006/relationships/font" Target="fonts/Raleway-regular.fntdata"/><Relationship Id="rId44" Type="http://schemas.openxmlformats.org/officeDocument/2006/relationships/font" Target="fonts/Raleway-boldItalic.fntdata"/><Relationship Id="rId43" Type="http://schemas.openxmlformats.org/officeDocument/2006/relationships/font" Target="fonts/Raleway-italic.fntdata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Lato-italic.fntdata"/><Relationship Id="rId50" Type="http://schemas.openxmlformats.org/officeDocument/2006/relationships/font" Target="fonts/Lato-bold.fntdata"/><Relationship Id="rId52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ba1a41172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ba1a41172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f773549e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f773549e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ba1a41172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ba1a41172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a1a411721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a1a411721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ba50c019a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ba50c019a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ccd2a815d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ccd2a815d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ba1a411721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ba1a411721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a1a411721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a1a411721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f773549ed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f773549ed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f773549ed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f773549ed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5356bee51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5356bee51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f773549ed0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f773549ed0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f773549ed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f773549ed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773549ed0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773549ed0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f773549ed0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f773549ed0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f773549ed0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f773549ed0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f773549ed0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f773549ed0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f773549ed0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f773549ed0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f773549ed0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f773549ed0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f773549ed0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f773549ed0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f773549ed0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f773549ed0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a1a41172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ba1a41172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ba1a41172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ba1a41172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f773549ed0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f773549ed0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f773549ed0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f773549ed0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ba50c019a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ba50c019a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f773549ed0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f773549ed0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cc68ca3a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cc68ca3a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f773549ed0_1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f773549ed0_1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ba1a41172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ba1a41172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ba1a41172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ba1a41172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ba1a41172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ba1a41172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ba1a41172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ba1a41172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rub-hgi/high-speed_bcrypt" TargetMode="External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Relationship Id="rId5" Type="http://schemas.openxmlformats.org/officeDocument/2006/relationships/hyperlink" Target="https://blog.mbedded.ninja/programming/serialization-formats/consistent-overhead-byte-stuffing-cobs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Verdana"/>
                <a:ea typeface="Verdana"/>
                <a:cs typeface="Verdana"/>
                <a:sym typeface="Verdana"/>
              </a:rPr>
              <a:t>Projet de bachelor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Bruteforce Password</a:t>
            </a: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 Attack on </a:t>
            </a: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FPGAs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7162325" y="4194225"/>
            <a:ext cx="19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Kandiah Abivarman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7162325" y="4519925"/>
            <a:ext cx="19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03.09.2024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04600"/>
            <a:ext cx="1477800" cy="7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Bcrypt - Format du hash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7" name="Google Shape;167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6150" y="1130950"/>
            <a:ext cx="5751700" cy="28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Réalisations - Travail de semestre</a:t>
            </a:r>
            <a:endParaRPr/>
          </a:p>
        </p:txBody>
      </p:sp>
      <p:sp>
        <p:nvSpPr>
          <p:cNvPr id="174" name="Google Shape;174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Implémentation existante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0" name="Google Shape;180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1" name="Google Shape;181;p24"/>
          <p:cNvSpPr txBox="1"/>
          <p:nvPr/>
        </p:nvSpPr>
        <p:spPr>
          <a:xfrm>
            <a:off x="2707950" y="3754175"/>
            <a:ext cx="373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https://github.com/rub-hgi/high-speed_bcrypt</a:t>
            </a:r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8975" y="1389338"/>
            <a:ext cx="4729650" cy="2364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Implémentation existante - Schéma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8" name="Google Shape;18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450" y="1643739"/>
            <a:ext cx="5932698" cy="297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Bcrypt - Password Hashing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5" name="Google Shape;195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3551" y="1840898"/>
            <a:ext cx="6520499" cy="2413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Password Generator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2" name="Google Shape;202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03" name="Google Shape;20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634" y="1500425"/>
            <a:ext cx="8146719" cy="285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Bcrypt Core Interface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9" name="Google Shape;209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10" name="Google Shape;21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888" y="1331737"/>
            <a:ext cx="5522227" cy="2936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Implémentation existante - Problèmes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Documentations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Versions - Incohérences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Testbenches</a:t>
            </a: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 incomplets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Petites erreurs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Réalisations - Travail de bachelor</a:t>
            </a:r>
            <a:endParaRPr/>
          </a:p>
        </p:txBody>
      </p:sp>
      <p:sp>
        <p:nvSpPr>
          <p:cNvPr id="223" name="Google Shape;223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Solutions</a:t>
            </a:r>
            <a:r>
              <a:rPr lang="fr"/>
              <a:t> - Schéma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9" name="Google Shape;229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888" y="1254800"/>
            <a:ext cx="4598236" cy="373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Verdana"/>
                <a:ea typeface="Verdana"/>
                <a:cs typeface="Verdana"/>
                <a:sym typeface="Verdana"/>
              </a:rPr>
              <a:t>Table des matières :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0000">
            <a:normAutofit/>
          </a:bodyPr>
          <a:lstStyle/>
          <a:p>
            <a:pPr indent="-3111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Introduction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Bcrypt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Réalisations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Résultats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Conclusion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UART</a:t>
            </a:r>
            <a:endParaRPr/>
          </a:p>
        </p:txBody>
      </p:sp>
      <p:sp>
        <p:nvSpPr>
          <p:cNvPr id="236" name="Google Shape;236;p3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CARTE FPGA - Nexys 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Artix 7</a:t>
            </a:r>
            <a:endParaRPr/>
          </a:p>
        </p:txBody>
      </p:sp>
      <p:sp>
        <p:nvSpPr>
          <p:cNvPr id="237" name="Google Shape;237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38" name="Google Shape;23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150" y="1318661"/>
            <a:ext cx="3531050" cy="297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UART - Initialisation des Quadcores 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4" name="Google Shape;244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5" name="Google Shape;245;p33"/>
          <p:cNvSpPr txBox="1"/>
          <p:nvPr>
            <p:ph idx="1" type="body"/>
          </p:nvPr>
        </p:nvSpPr>
        <p:spPr>
          <a:xfrm>
            <a:off x="729450" y="1793650"/>
            <a:ext cx="4423500" cy="13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Le nombre d’essais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Le HASH et le SALT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Initialisation du générateur de mots de passe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7125" y="3091250"/>
            <a:ext cx="4549734" cy="170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UART - Réponse du système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2" name="Google Shape;252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00" y="1692188"/>
            <a:ext cx="4164951" cy="17591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4" name="Google Shape;254;p34"/>
          <p:cNvGraphicFramePr/>
          <p:nvPr/>
        </p:nvGraphicFramePr>
        <p:xfrm>
          <a:off x="4655625" y="2158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{38FDE0F0-03B1-4135-B853-BA3349C2CBE6}</a:tableStyleId>
              </a:tblPr>
              <a:tblGrid>
                <a:gridCol w="891075"/>
                <a:gridCol w="2331475"/>
              </a:tblGrid>
              <a:tr h="497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Return Code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Return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000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OK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001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Packet size greater than expected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010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Packet size smaller than expected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011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Quadcore ID not valid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100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CRC Error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UART - Retour du système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0" name="Google Shape;260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61" name="Google Shape;26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6502" y="1511425"/>
            <a:ext cx="4630999" cy="3262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UART - Encodage</a:t>
            </a:r>
            <a:r>
              <a:rPr lang="fr"/>
              <a:t> COBS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7" name="Google Shape;267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68" name="Google Shape;2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49" y="1521175"/>
            <a:ext cx="4105951" cy="3284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475" y="2237025"/>
            <a:ext cx="3729501" cy="132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6"/>
          <p:cNvSpPr txBox="1"/>
          <p:nvPr/>
        </p:nvSpPr>
        <p:spPr>
          <a:xfrm>
            <a:off x="916575" y="4620300"/>
            <a:ext cx="3731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hlinkClick r:id="rId5"/>
              </a:rPr>
              <a:t>https://blog.mbedded.ninja/programming/serialization-formats/consistent-overhead-byte-stuffing-cobs/</a:t>
            </a:r>
            <a:endParaRPr sz="11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UART - Schéma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6" name="Google Shape;276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77" name="Google Shape;27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4701" y="1367150"/>
            <a:ext cx="5474601" cy="342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PCIe</a:t>
            </a:r>
            <a:endParaRPr/>
          </a:p>
        </p:txBody>
      </p:sp>
      <p:sp>
        <p:nvSpPr>
          <p:cNvPr id="283" name="Google Shape;283;p38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CARTE FPGA - KCU 116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Kintex Ultrascale +</a:t>
            </a:r>
            <a:endParaRPr/>
          </a:p>
        </p:txBody>
      </p:sp>
      <p:sp>
        <p:nvSpPr>
          <p:cNvPr id="284" name="Google Shape;284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85" name="Google Shape;28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5225" y="1432375"/>
            <a:ext cx="4302051" cy="22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9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PCIe - Schéma Général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91" name="Google Shape;291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92" name="Google Shape;29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688" y="1720650"/>
            <a:ext cx="6108227" cy="272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0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PCIe - Accès Mémoire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98" name="Google Shape;298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99" name="Google Shape;29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4738" y="1511500"/>
            <a:ext cx="5214525" cy="29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1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PCIe - Schéma de Test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5" name="Google Shape;305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06" name="Google Shape;30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3375" y="1569325"/>
            <a:ext cx="5400827" cy="30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endParaRPr/>
          </a:p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</a:t>
            </a:r>
            <a:endParaRPr/>
          </a:p>
        </p:txBody>
      </p:sp>
      <p:sp>
        <p:nvSpPr>
          <p:cNvPr id="312" name="Google Shape;312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3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 - Hashrate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8" name="Google Shape;318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319" name="Google Shape;319;p43"/>
          <p:cNvGraphicFramePr/>
          <p:nvPr/>
        </p:nvGraphicFramePr>
        <p:xfrm>
          <a:off x="1524850" y="177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{38FDE0F0-03B1-4135-B853-BA3349C2CBE6}</a:tableStyleId>
              </a:tblPr>
              <a:tblGrid>
                <a:gridCol w="1206500"/>
                <a:gridCol w="854725"/>
                <a:gridCol w="1163725"/>
                <a:gridCol w="1653325"/>
                <a:gridCol w="1216025"/>
              </a:tblGrid>
              <a:tr h="195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Carte </a:t>
                      </a:r>
                      <a:r>
                        <a:rPr b="1" lang="fr" sz="1300"/>
                        <a:t>FPGA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Freq (MHz)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Quadcores Max.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Utilisations (%)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Hashrate (cost : 5)</a:t>
                      </a:r>
                      <a:endParaRPr b="1" sz="1300"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Nexys Video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100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22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BRAM : 78.36, LUT : 75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 u="sng"/>
                        <a:t>13’554 H/s</a:t>
                      </a:r>
                      <a:endParaRPr sz="1000" u="sng"/>
                    </a:p>
                  </a:txBody>
                  <a:tcPr marT="91425" marB="91425" marR="91425" marL="91425" anchor="ctr"/>
                </a:tc>
              </a:tr>
              <a:tr h="381000">
                <a:tc row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KCU 116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100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36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BRAM : 97.50, LUT : 68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22’180 H/s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200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36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BRAM : 97.50, LUT : 68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44’369 H/s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250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36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BRAM : 97.50, LUT : 68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 u="sng"/>
                        <a:t>55’450 H/s</a:t>
                      </a:r>
                      <a:endParaRPr sz="1000" u="sng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275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&lt; 30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-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&lt; 50’820 H/s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4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 - Comparaisons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5" name="Google Shape;325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326" name="Google Shape;326;p44"/>
          <p:cNvGraphicFramePr/>
          <p:nvPr/>
        </p:nvGraphicFramePr>
        <p:xfrm>
          <a:off x="1024400" y="1756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{38FDE0F0-03B1-4135-B853-BA3349C2CBE6}</a:tableStyleId>
              </a:tblPr>
              <a:tblGrid>
                <a:gridCol w="2178250"/>
                <a:gridCol w="1172650"/>
                <a:gridCol w="1339000"/>
                <a:gridCol w="952650"/>
                <a:gridCol w="1452650"/>
              </a:tblGrid>
              <a:tr h="56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Architecture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Puissance</a:t>
                      </a:r>
                      <a:endParaRPr b="1"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(W)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Hashrate </a:t>
                      </a:r>
                      <a:endParaRPr b="1"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(cost : 5)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Efficacité Énergétique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 hMerge="1"/>
              </a:tr>
              <a:tr h="451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FPGA (Nexys Video, </a:t>
                      </a:r>
                      <a:endParaRPr i="1"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22 Quadcores, 100 MHz)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 u="sng"/>
                        <a:t>4.38</a:t>
                      </a:r>
                      <a:endParaRPr b="1" sz="1000" u="sng"/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13’554 H/s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3’094 H/J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11.140 MH</a:t>
                      </a:r>
                      <a:r>
                        <a:rPr lang="fr" sz="1000"/>
                        <a:t>ash</a:t>
                      </a:r>
                      <a:r>
                        <a:rPr lang="fr" sz="1000"/>
                        <a:t>/Wh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477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FPGA (KCU116, </a:t>
                      </a:r>
                      <a:endParaRPr i="1"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36 Quadcores, 250 MHz)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11.7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 u="sng"/>
                        <a:t>55’450 H/s</a:t>
                      </a:r>
                      <a:endParaRPr b="1" sz="1000" u="sng"/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 u="sng"/>
                        <a:t>4’739 H/J</a:t>
                      </a:r>
                      <a:endParaRPr b="1" sz="1000" u="sng"/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 u="sng"/>
                        <a:t>17.06 MHash/Wh</a:t>
                      </a:r>
                      <a:endParaRPr b="1" sz="1000" u="sng"/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</a:tr>
              <a:tr h="413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CPU (AMD Ryzen 7 4800U, </a:t>
                      </a:r>
                      <a:endParaRPr i="1" sz="10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16 threads)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~25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 u="sng"/>
                        <a:t>8’200 H/s</a:t>
                      </a:r>
                      <a:endParaRPr b="1" sz="1000" u="sng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328 H/J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1.18 MHash/Wh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284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GPU (NVIDIA GTX 1660 Super)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 u="sng"/>
                        <a:t>125</a:t>
                      </a:r>
                      <a:endParaRPr b="1" sz="1000" u="sng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19’201 H/s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 u="sng"/>
                        <a:t>154 H/J</a:t>
                      </a:r>
                      <a:endParaRPr b="1" sz="1000" u="sng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 u="sng"/>
                        <a:t>552.98 kHash/Wh</a:t>
                      </a:r>
                      <a:endParaRPr b="1" sz="1000" u="sng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5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r>
              <a:rPr lang="fr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fr">
                <a:latin typeface="Verdana"/>
                <a:ea typeface="Verdana"/>
                <a:cs typeface="Verdana"/>
                <a:sym typeface="Verdana"/>
              </a:rPr>
              <a:t>: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2" name="Google Shape;332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Optimisation de l’implémentation Bcrypt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Finir implémentation solution PCIe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Mettre en place un driver linux pour PCIe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3" name="Google Shape;333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Démo</a:t>
            </a:r>
            <a:endParaRPr/>
          </a:p>
        </p:txBody>
      </p:sp>
      <p:sp>
        <p:nvSpPr>
          <p:cNvPr id="339" name="Google Shape;339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r>
              <a:rPr lang="fr"/>
              <a:t> - </a:t>
            </a:r>
            <a:r>
              <a:rPr lang="fr"/>
              <a:t>Elca Security</a:t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448" y="2232138"/>
            <a:ext cx="4422701" cy="67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 - Durée du travail</a:t>
            </a:r>
            <a:endParaRPr/>
          </a:p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17" name="Google Shape;117;p17"/>
          <p:cNvSpPr/>
          <p:nvPr/>
        </p:nvSpPr>
        <p:spPr>
          <a:xfrm>
            <a:off x="6103388" y="2551988"/>
            <a:ext cx="594300" cy="36900"/>
          </a:xfrm>
          <a:prstGeom prst="roundRect">
            <a:avLst>
              <a:gd fmla="val 50000" name="adj"/>
            </a:avLst>
          </a:prstGeom>
          <a:solidFill>
            <a:srgbClr val="A729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7175587" y="2261025"/>
            <a:ext cx="633600" cy="594300"/>
            <a:chOff x="3237162" y="1957150"/>
            <a:chExt cx="633600" cy="594300"/>
          </a:xfrm>
        </p:grpSpPr>
        <p:sp>
          <p:nvSpPr>
            <p:cNvPr id="119" name="Google Shape;119;p17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A729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 txBox="1"/>
            <p:nvPr/>
          </p:nvSpPr>
          <p:spPr>
            <a:xfrm>
              <a:off x="3237162" y="2106075"/>
              <a:ext cx="6336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08.</a:t>
              </a:r>
              <a:r>
                <a:rPr b="1" lang="fr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2024</a:t>
              </a:r>
              <a:endParaRPr b="1" sz="8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" name="Google Shape;121;p17"/>
          <p:cNvGrpSpPr/>
          <p:nvPr/>
        </p:nvGrpSpPr>
        <p:grpSpPr>
          <a:xfrm>
            <a:off x="1045683" y="2261025"/>
            <a:ext cx="2232030" cy="1040700"/>
            <a:chOff x="5338808" y="1957150"/>
            <a:chExt cx="2232030" cy="1040700"/>
          </a:xfrm>
        </p:grpSpPr>
        <p:sp>
          <p:nvSpPr>
            <p:cNvPr id="122" name="Google Shape;122;p17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1B78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 txBox="1"/>
            <p:nvPr/>
          </p:nvSpPr>
          <p:spPr>
            <a:xfrm>
              <a:off x="5861738" y="2551450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Projet de semestre :</a:t>
              </a:r>
              <a:endParaRPr b="1" sz="12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" name="Google Shape;124;p17"/>
            <p:cNvSpPr txBox="1"/>
            <p:nvPr/>
          </p:nvSpPr>
          <p:spPr>
            <a:xfrm>
              <a:off x="5338950" y="2118325"/>
              <a:ext cx="5943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8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10.2023</a:t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5" name="Google Shape;125;p17"/>
          <p:cNvGrpSpPr/>
          <p:nvPr/>
        </p:nvGrpSpPr>
        <p:grpSpPr>
          <a:xfrm>
            <a:off x="3127500" y="2261025"/>
            <a:ext cx="594460" cy="594300"/>
            <a:chOff x="7420625" y="1957150"/>
            <a:chExt cx="594460" cy="594300"/>
          </a:xfrm>
        </p:grpSpPr>
        <p:sp>
          <p:nvSpPr>
            <p:cNvPr id="126" name="Google Shape;126;p17"/>
            <p:cNvSpPr/>
            <p:nvPr/>
          </p:nvSpPr>
          <p:spPr>
            <a:xfrm>
              <a:off x="74207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1B78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 txBox="1"/>
            <p:nvPr/>
          </p:nvSpPr>
          <p:spPr>
            <a:xfrm>
              <a:off x="7420625" y="2118325"/>
              <a:ext cx="5943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8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03.2024</a:t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8" name="Google Shape;128;p17"/>
          <p:cNvSpPr/>
          <p:nvPr/>
        </p:nvSpPr>
        <p:spPr>
          <a:xfrm>
            <a:off x="2126025" y="2551988"/>
            <a:ext cx="594300" cy="36900"/>
          </a:xfrm>
          <a:prstGeom prst="roundRect">
            <a:avLst>
              <a:gd fmla="val 50000" name="adj"/>
            </a:avLst>
          </a:prstGeom>
          <a:solidFill>
            <a:srgbClr val="1B78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7"/>
          <p:cNvGrpSpPr/>
          <p:nvPr/>
        </p:nvGrpSpPr>
        <p:grpSpPr>
          <a:xfrm>
            <a:off x="5075921" y="2261025"/>
            <a:ext cx="2179167" cy="1032500"/>
            <a:chOff x="1137496" y="1957150"/>
            <a:chExt cx="2179167" cy="1032500"/>
          </a:xfrm>
        </p:grpSpPr>
        <p:sp>
          <p:nvSpPr>
            <p:cNvPr id="130" name="Google Shape;130;p17"/>
            <p:cNvSpPr/>
            <p:nvPr/>
          </p:nvSpPr>
          <p:spPr>
            <a:xfrm>
              <a:off x="11518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A729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7"/>
            <p:cNvSpPr txBox="1"/>
            <p:nvPr/>
          </p:nvSpPr>
          <p:spPr>
            <a:xfrm>
              <a:off x="1137496" y="2106075"/>
              <a:ext cx="6231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05</a:t>
              </a:r>
              <a:r>
                <a:rPr b="1" lang="fr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.2024</a:t>
              </a:r>
              <a:endParaRPr b="1" sz="8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" name="Google Shape;132;p17"/>
            <p:cNvSpPr txBox="1"/>
            <p:nvPr/>
          </p:nvSpPr>
          <p:spPr>
            <a:xfrm>
              <a:off x="1607563" y="2543250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Projet de Bachelor</a:t>
              </a:r>
              <a:endParaRPr b="1" sz="12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3" name="Google Shape;133;p17"/>
          <p:cNvSpPr txBox="1"/>
          <p:nvPr/>
        </p:nvSpPr>
        <p:spPr>
          <a:xfrm>
            <a:off x="1833825" y="3197175"/>
            <a:ext cx="22521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1000"/>
              <a:buFont typeface="Roboto"/>
              <a:buChar char="●"/>
            </a:pPr>
            <a:r>
              <a:rPr b="1" lang="fr"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rPr>
              <a:t>En parallèle des cours</a:t>
            </a:r>
            <a:endParaRPr b="1" sz="1000">
              <a:solidFill>
                <a:srgbClr val="1B786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1000"/>
              <a:buFont typeface="Roboto"/>
              <a:buChar char="●"/>
            </a:pPr>
            <a:r>
              <a:rPr b="1" lang="fr"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rPr>
              <a:t>8 h par semaine</a:t>
            </a:r>
            <a:endParaRPr sz="1300">
              <a:solidFill>
                <a:srgbClr val="1B786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5849825" y="3197175"/>
            <a:ext cx="22521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7291E"/>
              </a:buClr>
              <a:buSzPts val="1000"/>
              <a:buFont typeface="Roboto"/>
              <a:buChar char="●"/>
            </a:pPr>
            <a:r>
              <a:rPr b="1" lang="fr" sz="10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rPr>
              <a:t>Temps plein</a:t>
            </a:r>
            <a:endParaRPr b="1" sz="1000">
              <a:solidFill>
                <a:srgbClr val="A7291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7291E"/>
              </a:buClr>
              <a:buSzPts val="1000"/>
              <a:buFont typeface="Roboto"/>
              <a:buChar char="●"/>
            </a:pPr>
            <a:r>
              <a:rPr b="1" lang="fr" sz="10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rPr>
              <a:t>450 h</a:t>
            </a:r>
            <a:r>
              <a:rPr b="1" lang="fr" sz="10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rPr>
              <a:t> de travail</a:t>
            </a:r>
            <a:endParaRPr sz="1300">
              <a:solidFill>
                <a:srgbClr val="A7291E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Verdana"/>
                <a:ea typeface="Verdana"/>
                <a:cs typeface="Verdana"/>
                <a:sym typeface="Verdana"/>
              </a:rPr>
              <a:t>Introduction</a:t>
            </a:r>
            <a:r>
              <a:rPr lang="fr">
                <a:latin typeface="Verdana"/>
                <a:ea typeface="Verdana"/>
                <a:cs typeface="Verdana"/>
                <a:sym typeface="Verdana"/>
              </a:rPr>
              <a:t> - Schéma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Google Shape;140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41" name="Google Shape;14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0275" y="1544750"/>
            <a:ext cx="6227052" cy="311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Verdana"/>
                <a:ea typeface="Verdana"/>
                <a:cs typeface="Verdana"/>
                <a:sym typeface="Verdana"/>
              </a:rPr>
              <a:t>Introduction</a:t>
            </a:r>
            <a:r>
              <a:rPr lang="fr">
                <a:latin typeface="Verdana"/>
                <a:ea typeface="Verdana"/>
                <a:cs typeface="Verdana"/>
                <a:sym typeface="Verdana"/>
              </a:rPr>
              <a:t> - FPGA vs CPU vs GPU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7" name="Google Shape;147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48" name="Google Shape;148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Consommation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Hashrate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Coût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Bcrypt - Algorithme de hash</a:t>
            </a:r>
            <a:endParaRPr/>
          </a:p>
        </p:txBody>
      </p:sp>
      <p:sp>
        <p:nvSpPr>
          <p:cNvPr id="154" name="Google Shape;154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Bcrypt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0" name="Google Shape;160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2300" y="1023213"/>
            <a:ext cx="5259402" cy="3097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